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32"/>
  </p:notesMasterIdLst>
  <p:sldIdLst>
    <p:sldId id="1507" r:id="rId2"/>
    <p:sldId id="1776" r:id="rId3"/>
    <p:sldId id="1753" r:id="rId4"/>
    <p:sldId id="1733" r:id="rId5"/>
    <p:sldId id="1754" r:id="rId6"/>
    <p:sldId id="1742" r:id="rId7"/>
    <p:sldId id="1743" r:id="rId8"/>
    <p:sldId id="1755" r:id="rId9"/>
    <p:sldId id="1757" r:id="rId10"/>
    <p:sldId id="1756" r:id="rId11"/>
    <p:sldId id="1758" r:id="rId12"/>
    <p:sldId id="1759" r:id="rId13"/>
    <p:sldId id="1760" r:id="rId14"/>
    <p:sldId id="1761" r:id="rId15"/>
    <p:sldId id="1744" r:id="rId16"/>
    <p:sldId id="1762" r:id="rId17"/>
    <p:sldId id="1763" r:id="rId18"/>
    <p:sldId id="1764" r:id="rId19"/>
    <p:sldId id="1765" r:id="rId20"/>
    <p:sldId id="1766" r:id="rId21"/>
    <p:sldId id="1767" r:id="rId22"/>
    <p:sldId id="1768" r:id="rId23"/>
    <p:sldId id="1769" r:id="rId24"/>
    <p:sldId id="1771" r:id="rId25"/>
    <p:sldId id="1747" r:id="rId26"/>
    <p:sldId id="1637" r:id="rId27"/>
    <p:sldId id="1740" r:id="rId28"/>
    <p:sldId id="1773" r:id="rId29"/>
    <p:sldId id="1774" r:id="rId30"/>
    <p:sldId id="177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404"/>
    <a:srgbClr val="19261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2" autoAdjust="0"/>
    <p:restoredTop sz="83418" autoAdjust="0"/>
  </p:normalViewPr>
  <p:slideViewPr>
    <p:cSldViewPr snapToGrid="0">
      <p:cViewPr varScale="1">
        <p:scale>
          <a:sx n="110" d="100"/>
          <a:sy n="110" d="100"/>
        </p:scale>
        <p:origin x="342" y="114"/>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1/23/2021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59373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381998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951540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742519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964286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Indeed – all the animal kingdom</a:t>
            </a:r>
            <a:r>
              <a:rPr lang="en-US" sz="1200" kern="1200" baseline="0" dirty="0" smtClean="0">
                <a:solidFill>
                  <a:schemeClr val="tx1"/>
                </a:solidFill>
                <a:effectLst/>
                <a:latin typeface="+mn-lt"/>
                <a:ea typeface="+mn-ea"/>
                <a:cs typeface="+mn-cs"/>
              </a:rPr>
              <a:t> follows a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41640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Indeed – all the animal kingdom</a:t>
            </a:r>
            <a:r>
              <a:rPr lang="en-US" sz="1200" kern="1200" baseline="0" dirty="0" smtClean="0">
                <a:solidFill>
                  <a:schemeClr val="tx1"/>
                </a:solidFill>
                <a:effectLst/>
                <a:latin typeface="+mn-lt"/>
                <a:ea typeface="+mn-ea"/>
                <a:cs typeface="+mn-cs"/>
              </a:rPr>
              <a:t> follows a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499146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Indeed – all the animal kingdom</a:t>
            </a:r>
            <a:r>
              <a:rPr lang="en-US" sz="1200" kern="1200" baseline="0" dirty="0" smtClean="0">
                <a:solidFill>
                  <a:schemeClr val="tx1"/>
                </a:solidFill>
                <a:effectLst/>
                <a:latin typeface="+mn-lt"/>
                <a:ea typeface="+mn-ea"/>
                <a:cs typeface="+mn-cs"/>
              </a:rPr>
              <a:t> follows a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596309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Indeed – all the animal kingdom</a:t>
            </a:r>
            <a:r>
              <a:rPr lang="en-US" sz="1200" kern="1200" baseline="0" dirty="0" smtClean="0">
                <a:solidFill>
                  <a:schemeClr val="tx1"/>
                </a:solidFill>
                <a:effectLst/>
                <a:latin typeface="+mn-lt"/>
                <a:ea typeface="+mn-ea"/>
                <a:cs typeface="+mn-cs"/>
              </a:rPr>
              <a:t> follows a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600601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Indeed – all the animal kingdom</a:t>
            </a:r>
            <a:r>
              <a:rPr lang="en-US" sz="1200" kern="1200" baseline="0" dirty="0" smtClean="0">
                <a:solidFill>
                  <a:schemeClr val="tx1"/>
                </a:solidFill>
                <a:effectLst/>
                <a:latin typeface="+mn-lt"/>
                <a:ea typeface="+mn-ea"/>
                <a:cs typeface="+mn-cs"/>
              </a:rPr>
              <a:t> follows a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494900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5505192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Indeed – all the animal kingdom</a:t>
            </a:r>
            <a:r>
              <a:rPr lang="en-US" sz="1200" kern="1200" baseline="0" dirty="0" smtClean="0">
                <a:solidFill>
                  <a:schemeClr val="tx1"/>
                </a:solidFill>
                <a:effectLst/>
                <a:latin typeface="+mn-lt"/>
                <a:ea typeface="+mn-ea"/>
                <a:cs typeface="+mn-cs"/>
              </a:rPr>
              <a:t> follows a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578371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Indeed – all the animal kingdom</a:t>
            </a:r>
            <a:r>
              <a:rPr lang="en-US" sz="1200" kern="1200" baseline="0" dirty="0" smtClean="0">
                <a:solidFill>
                  <a:schemeClr val="tx1"/>
                </a:solidFill>
                <a:effectLst/>
                <a:latin typeface="+mn-lt"/>
                <a:ea typeface="+mn-ea"/>
                <a:cs typeface="+mn-cs"/>
              </a:rPr>
              <a:t> follows a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2432758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Indeed – all the animal kingdom</a:t>
            </a:r>
            <a:r>
              <a:rPr lang="en-US" sz="1200" kern="1200" baseline="0" dirty="0" smtClean="0">
                <a:solidFill>
                  <a:schemeClr val="tx1"/>
                </a:solidFill>
                <a:effectLst/>
                <a:latin typeface="+mn-lt"/>
                <a:ea typeface="+mn-ea"/>
                <a:cs typeface="+mn-cs"/>
              </a:rPr>
              <a:t> follows a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0522681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Indeed – all the animal kingdom</a:t>
            </a:r>
            <a:r>
              <a:rPr lang="en-US" sz="1200" kern="1200" baseline="0" dirty="0" smtClean="0">
                <a:solidFill>
                  <a:schemeClr val="tx1"/>
                </a:solidFill>
                <a:effectLst/>
                <a:latin typeface="+mn-lt"/>
                <a:ea typeface="+mn-ea"/>
                <a:cs typeface="+mn-cs"/>
              </a:rPr>
              <a:t> follows a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8781608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Indeed – all the animal kingdom</a:t>
            </a:r>
            <a:r>
              <a:rPr lang="en-US" sz="1200" kern="1200" baseline="0" dirty="0" smtClean="0">
                <a:solidFill>
                  <a:schemeClr val="tx1"/>
                </a:solidFill>
                <a:effectLst/>
                <a:latin typeface="+mn-lt"/>
                <a:ea typeface="+mn-ea"/>
                <a:cs typeface="+mn-cs"/>
              </a:rPr>
              <a:t> follows a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5180921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Indeed – all the animal kingdom</a:t>
            </a:r>
            <a:r>
              <a:rPr lang="en-US" sz="1200" kern="1200" baseline="0" dirty="0" smtClean="0">
                <a:solidFill>
                  <a:schemeClr val="tx1"/>
                </a:solidFill>
                <a:effectLst/>
                <a:latin typeface="+mn-lt"/>
                <a:ea typeface="+mn-ea"/>
                <a:cs typeface="+mn-cs"/>
              </a:rPr>
              <a:t> follows a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2389928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27</a:t>
            </a:fld>
            <a:endParaRPr lang="en-US"/>
          </a:p>
        </p:txBody>
      </p:sp>
    </p:spTree>
    <p:extLst>
      <p:ext uri="{BB962C8B-B14F-4D97-AF65-F5344CB8AC3E}">
        <p14:creationId xmlns:p14="http://schemas.microsoft.com/office/powerpoint/2010/main" val="5622590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28</a:t>
            </a:fld>
            <a:endParaRPr lang="en-US"/>
          </a:p>
        </p:txBody>
      </p:sp>
    </p:spTree>
    <p:extLst>
      <p:ext uri="{BB962C8B-B14F-4D97-AF65-F5344CB8AC3E}">
        <p14:creationId xmlns:p14="http://schemas.microsoft.com/office/powerpoint/2010/main" val="744307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29</a:t>
            </a:fld>
            <a:endParaRPr lang="en-US"/>
          </a:p>
        </p:txBody>
      </p:sp>
    </p:spTree>
    <p:extLst>
      <p:ext uri="{BB962C8B-B14F-4D97-AF65-F5344CB8AC3E}">
        <p14:creationId xmlns:p14="http://schemas.microsoft.com/office/powerpoint/2010/main" val="9023245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30</a:t>
            </a:fld>
            <a:endParaRPr lang="en-US"/>
          </a:p>
        </p:txBody>
      </p:sp>
    </p:spTree>
    <p:extLst>
      <p:ext uri="{BB962C8B-B14F-4D97-AF65-F5344CB8AC3E}">
        <p14:creationId xmlns:p14="http://schemas.microsoft.com/office/powerpoint/2010/main" val="695568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3</a:t>
            </a:fld>
            <a:endParaRPr lang="en-US"/>
          </a:p>
        </p:txBody>
      </p:sp>
    </p:spTree>
    <p:extLst>
      <p:ext uri="{BB962C8B-B14F-4D97-AF65-F5344CB8AC3E}">
        <p14:creationId xmlns:p14="http://schemas.microsoft.com/office/powerpoint/2010/main" val="566804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828390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07269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338619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402186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645904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71955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1/23/2021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smtClean="0">
                <a:effectLst>
                  <a:glow rad="228600">
                    <a:srgbClr val="03080D"/>
                  </a:glow>
                </a:effectLst>
              </a:rPr>
              <a:t>	</a:t>
            </a:r>
            <a:r>
              <a:rPr lang="en-US" sz="4000" smtClean="0">
                <a:effectLst>
                  <a:glow rad="228600">
                    <a:srgbClr val="03080D"/>
                  </a:glow>
                </a:effectLst>
              </a:rPr>
              <a:t>10:00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a:t>
            </a:r>
            <a:r>
              <a:rPr lang="en-US" sz="4000" dirty="0" smtClean="0">
                <a:effectLst>
                  <a:glow rad="228600">
                    <a:srgbClr val="03080D"/>
                  </a:glow>
                </a:effectLst>
              </a:rPr>
              <a:t>		</a:t>
            </a:r>
            <a:r>
              <a:rPr lang="en-US" sz="4000" dirty="0">
                <a:effectLst>
                  <a:glow rad="228600">
                    <a:srgbClr val="03080D"/>
                  </a:glow>
                </a:effectLst>
              </a:rPr>
              <a:t>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Salvation: A Team Sport</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“Getting to heaven” requires: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Helping others get to heaven</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Bearing the burdens of other Christians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Meeting to encourage one another</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Having love for one another</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00154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Matter of Judgment</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89"/>
            <a:ext cx="11714671" cy="5523653"/>
          </a:xfrm>
        </p:spPr>
        <p:txBody>
          <a:bodyPr>
            <a:normAutofit/>
          </a:bodyPr>
          <a:lstStyle/>
          <a:p>
            <a:pPr marL="0" indent="0" algn="just">
              <a:buClr>
                <a:srgbClr val="FFFFCC"/>
              </a:buClr>
              <a:buSzPct val="7500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Not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forsaking the assembling of ourselves together, as is the manner of some, but exhorting one another, and so much the more as you see the Day approaching</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For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if we sin willfully after we have received the knowledge of the truth, there no longer remains a sacrifice for sins</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Hebrews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10:25 </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876223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Matter of Judgment</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89"/>
            <a:ext cx="11714671" cy="5523653"/>
          </a:xfrm>
        </p:spPr>
        <p:txBody>
          <a:bodyPr>
            <a:normAutofit/>
          </a:bodyPr>
          <a:lstStyle/>
          <a:p>
            <a:pPr marL="0" indent="0" algn="just">
              <a:buClr>
                <a:srgbClr val="FFFFCC"/>
              </a:buClr>
              <a:buSzPct val="7500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know that we have passed from death to life, because we love the brethren. He who does not love his brother abides in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death.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Whoever hates his brother is a murderer, and you know that no murderer has eternal life abiding in him</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John 3:14 </a:t>
            </a:r>
          </a:p>
        </p:txBody>
      </p:sp>
    </p:spTree>
    <p:extLst>
      <p:ext uri="{BB962C8B-B14F-4D97-AF65-F5344CB8AC3E}">
        <p14:creationId xmlns:p14="http://schemas.microsoft.com/office/powerpoint/2010/main" val="393351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Matter of Judgment</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89"/>
            <a:ext cx="11714671" cy="5523653"/>
          </a:xfrm>
        </p:spPr>
        <p:txBody>
          <a:bodyPr>
            <a:normAutofit/>
          </a:bodyPr>
          <a:lstStyle/>
          <a:p>
            <a:pPr marL="0" indent="0" algn="just">
              <a:buClr>
                <a:srgbClr val="FFFFCC"/>
              </a:buClr>
              <a:buSzPct val="75000"/>
              <a:buNone/>
            </a:pPr>
            <a:r>
              <a:rPr lang="en-US" sz="43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“Depart </a:t>
            </a:r>
            <a:r>
              <a:rPr lang="en-US" sz="43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from Me, you cursed, into the everlasting fire prepared for the devil and his angels</a:t>
            </a:r>
            <a:r>
              <a:rPr lang="en-US" sz="43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for </a:t>
            </a:r>
            <a:r>
              <a:rPr lang="en-US" sz="43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I was hungry and you gave Me no food; I was thirsty and you gave Me no drink</a:t>
            </a:r>
            <a:r>
              <a:rPr lang="en-US" sz="43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Then </a:t>
            </a:r>
            <a:r>
              <a:rPr lang="en-US" sz="43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they also will answer Him, saying, 'Lord, when did we see You hungry or </a:t>
            </a:r>
            <a:r>
              <a:rPr lang="en-US" sz="43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thirsty….? Then </a:t>
            </a:r>
            <a:r>
              <a:rPr lang="en-US" sz="43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He will answer them, saying, 'Assuredly, I say to you, inasmuch as you did not do it to one of the least of these, you did not do it to Me</a:t>
            </a:r>
            <a:r>
              <a:rPr lang="en-US" sz="43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3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Matthew </a:t>
            </a:r>
            <a:r>
              <a:rPr lang="en-US" sz="4300" b="1" dirty="0">
                <a:ln w="9525">
                  <a:solidFill>
                    <a:schemeClr val="bg1"/>
                  </a:solidFill>
                  <a:prstDash val="solid"/>
                </a:ln>
                <a:solidFill>
                  <a:schemeClr val="tx1"/>
                </a:solidFill>
                <a:effectLst>
                  <a:outerShdw blurRad="12700" dist="38100" dir="2700000" algn="tl" rotWithShape="0">
                    <a:schemeClr val="bg1">
                      <a:lumMod val="50000"/>
                    </a:schemeClr>
                  </a:outerShdw>
                </a:effectLst>
              </a:rPr>
              <a:t>25:41 </a:t>
            </a:r>
            <a:endParaRPr lang="en-US" sz="43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19810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Matter of Judgment</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89"/>
            <a:ext cx="11714671" cy="5523653"/>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“Avoiding hell” requires</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Assembling with other Christians</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Supporting other Christians</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Taking care of other Christians</a:t>
            </a:r>
          </a:p>
        </p:txBody>
      </p:sp>
    </p:spTree>
    <p:extLst>
      <p:ext uri="{BB962C8B-B14F-4D97-AF65-F5344CB8AC3E}">
        <p14:creationId xmlns:p14="http://schemas.microsoft.com/office/powerpoint/2010/main" val="4049268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Worship of God</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But the hour is coming, and now is, when the true worshipers will worship the Father in spirit and truth; for the Father is seeking such to worship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Him. God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is Spirit, and those who worship Him </a:t>
            </a:r>
            <a:r>
              <a:rPr lang="en-US" sz="5000" b="1" i="1" dirty="0">
                <a:ln w="9525">
                  <a:solidFill>
                    <a:schemeClr val="bg1"/>
                  </a:solidFill>
                  <a:prstDash val="solid"/>
                </a:ln>
                <a:solidFill>
                  <a:srgbClr val="FFFF00"/>
                </a:solidFill>
                <a:effectLst>
                  <a:outerShdw blurRad="12700" dist="38100" dir="2700000" algn="tl" rotWithShape="0">
                    <a:schemeClr val="bg1">
                      <a:lumMod val="50000"/>
                    </a:schemeClr>
                  </a:outerShdw>
                </a:effectLst>
              </a:rPr>
              <a:t>must</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worship in </a:t>
            </a:r>
            <a:r>
              <a:rPr lang="en-US" sz="5000" b="1" i="1" dirty="0">
                <a:ln w="9525">
                  <a:solidFill>
                    <a:schemeClr val="bg1"/>
                  </a:solidFill>
                  <a:prstDash val="solid"/>
                </a:ln>
                <a:solidFill>
                  <a:srgbClr val="FFFF00"/>
                </a:solidFill>
                <a:effectLst>
                  <a:outerShdw blurRad="12700" dist="38100" dir="2700000" algn="tl" rotWithShape="0">
                    <a:schemeClr val="bg1">
                      <a:lumMod val="50000"/>
                    </a:schemeClr>
                  </a:outerShdw>
                </a:effectLst>
              </a:rPr>
              <a:t>spirit and truth</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John 4:23-24 </a:t>
            </a:r>
          </a:p>
        </p:txBody>
      </p:sp>
    </p:spTree>
    <p:extLst>
      <p:ext uri="{BB962C8B-B14F-4D97-AF65-F5344CB8AC3E}">
        <p14:creationId xmlns:p14="http://schemas.microsoft.com/office/powerpoint/2010/main" val="3992839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Worship of God</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words that I speak to you are spirit, and they are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life.”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John 6:63b</a:t>
            </a:r>
          </a:p>
          <a:p>
            <a:pPr marL="0" indent="0" algn="just">
              <a:buClr>
                <a:srgbClr val="FFFFCC"/>
              </a:buClr>
              <a:buSzPct val="75000"/>
              <a:buNone/>
            </a:pP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Sanctify them by Your truth. Your word is truth</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John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17:17 </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03038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Worship of God</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And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they continued steadfastly in the apostles' doctrine and fellowship, in the breaking of bread, and in prayers</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Acts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2:42 </a:t>
            </a:r>
          </a:p>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Now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on the first day of the week, when the disciples came together to break bread</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Acts 20:7a </a:t>
            </a:r>
          </a:p>
        </p:txBody>
      </p:sp>
    </p:spTree>
    <p:extLst>
      <p:ext uri="{BB962C8B-B14F-4D97-AF65-F5344CB8AC3E}">
        <p14:creationId xmlns:p14="http://schemas.microsoft.com/office/powerpoint/2010/main" val="2018779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Worship of God</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“Seeking God” requires: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in Spirit and Truth</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as an assembly of believers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Worship in decency and order</a:t>
            </a:r>
          </a:p>
        </p:txBody>
      </p:sp>
    </p:spTree>
    <p:extLst>
      <p:ext uri="{BB962C8B-B14F-4D97-AF65-F5344CB8AC3E}">
        <p14:creationId xmlns:p14="http://schemas.microsoft.com/office/powerpoint/2010/main" val="2045830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Fulfilling </a:t>
            </a:r>
            <a:r>
              <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rPr>
              <a:t>Your Purpose</a:t>
            </a: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being many, are one body in Christ, and individually members of one another</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Having </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then gifts differing according to the grace that is given to us, let us use them: </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if </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prophecy, let us prophesy in proportion to our faith</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or ministry</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let us use it in our ministering; he who teaches, in </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teaching; </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he who exhorts, in exhortation; he who gives, with liberality; he who leads, with diligence; he who shows mercy, with cheerfulness</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2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Romans 12:5-6</a:t>
            </a:r>
          </a:p>
        </p:txBody>
      </p:sp>
    </p:spTree>
    <p:extLst>
      <p:ext uri="{BB962C8B-B14F-4D97-AF65-F5344CB8AC3E}">
        <p14:creationId xmlns:p14="http://schemas.microsoft.com/office/powerpoint/2010/main" val="85798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4423144" y="-2"/>
          <a:ext cx="7768856" cy="6742296"/>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 xmlns:a16="http://schemas.microsoft.com/office/drawing/2014/main" val="20000"/>
                    </a:ext>
                  </a:extLst>
                </a:gridCol>
                <a:gridCol w="3884428"/>
              </a:tblGrid>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1</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175</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Michael Hetzer</a:t>
                      </a:r>
                      <a:endPar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97</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118</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343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Anthony Ward</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a:noFill/>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2512501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Fulfilling </a:t>
            </a:r>
            <a:r>
              <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rPr>
              <a:t>Your Purpose</a:t>
            </a: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As </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each one has received a gift, minister it to one another, as good stewards of the manifold grace of </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 </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If anyone speaks, let him speak as the oracles of God. If anyone ministers, let him do it as with the ability which God supplies, that in all things God may be glorified through Jesus Christ, to whom belong the glory and the dominion forever and ever. Amen</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Peter 4:10-11 </a:t>
            </a:r>
          </a:p>
        </p:txBody>
      </p:sp>
    </p:spTree>
    <p:extLst>
      <p:ext uri="{BB962C8B-B14F-4D97-AF65-F5344CB8AC3E}">
        <p14:creationId xmlns:p14="http://schemas.microsoft.com/office/powerpoint/2010/main" val="1254499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Fulfilling Your Purpose</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“Reaching your potential” requires: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church family to learn from</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church family to serve</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053072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Family of God</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Now</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therefore, you are no longer strangers and foreigners, but fellow citizens with the saints and members of the household of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Ephesians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2:19 </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599577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Family of God</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Therefore</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as we have opportunity, let us do good to all, especially to those who are of the household of faith</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Galatians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6:10</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483068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Family of God</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“Family relationship” requires:</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Seeing church as family, not an event</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Seeing church as Christ Himself</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Submitting to one another</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Loving one another</a:t>
            </a:r>
          </a:p>
        </p:txBody>
      </p:sp>
    </p:spTree>
    <p:extLst>
      <p:ext uri="{BB962C8B-B14F-4D97-AF65-F5344CB8AC3E}">
        <p14:creationId xmlns:p14="http://schemas.microsoft.com/office/powerpoint/2010/main" val="2871949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172"/>
            <a:ext cx="12191999" cy="964880"/>
          </a:xfrm>
        </p:spPr>
        <p:txBody>
          <a:bodyPr wrap="square">
            <a:spAutoFit/>
          </a:bodyPr>
          <a:lstStyle/>
          <a:p>
            <a:pPr lvl="0" algn="ctr"/>
            <a:r>
              <a:rPr lang="en-US" sz="63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Church Relationship Is Important</a:t>
            </a:r>
            <a:endParaRPr lang="en-US" sz="63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706880"/>
            <a:ext cx="11714671" cy="5151119"/>
          </a:xfrm>
        </p:spPr>
        <p:txBody>
          <a:bodyPr>
            <a:norm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cannot get to heaven without it</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will be condemned without it</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cannot worship without it</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won’t reach your potential without it</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won’t know love without it</a:t>
            </a:r>
          </a:p>
          <a:p>
            <a:pPr marL="0" indent="0" algn="just">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29334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090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Were You Added?</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09006" y="1704975"/>
            <a:ext cx="11834948" cy="5348755"/>
          </a:xfrm>
        </p:spPr>
        <p:txBody>
          <a:bodyPr>
            <a:normAutofit/>
          </a:bodyPr>
          <a:lstStyle/>
          <a:p>
            <a:pPr marL="0" indent="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are added to the church at baptism</a:t>
            </a:r>
          </a:p>
          <a:p>
            <a:pPr marL="0" indent="0" algn="just">
              <a:buNone/>
            </a:pP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Then </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those who gladly received his word were baptized; and that day about three thousand souls were added to them….. And the Lord added to the church daily those who were being saved</a:t>
            </a: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Acts </a:t>
            </a: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2:41,47 </a:t>
            </a:r>
            <a:endPar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endParaRPr lang="en-US" sz="5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19749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Were You Added?</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09006" y="1704975"/>
            <a:ext cx="11834948" cy="5348755"/>
          </a:xfrm>
        </p:spPr>
        <p:txBody>
          <a:bodyPr>
            <a:normAutofit/>
          </a:bodyPr>
          <a:lstStyle/>
          <a:p>
            <a:pPr marL="0" indent="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are added to the church at baptism</a:t>
            </a:r>
          </a:p>
          <a:p>
            <a:pPr marL="0" indent="0" algn="just">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are baptized after repentance</a:t>
            </a:r>
          </a:p>
          <a:p>
            <a:pPr marL="0" indent="0" algn="just">
              <a:buNone/>
            </a:pP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Then </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Peter said to them, "Repent, and let every one of you be baptized in the name of Jesus Christ for the remission of sins; and you shall receive the gift of the Holy </a:t>
            </a: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Spirit</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Acts </a:t>
            </a: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2:38 </a:t>
            </a:r>
            <a:endPar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420792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Were You Added?</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09006" y="1704975"/>
            <a:ext cx="11834948" cy="5348755"/>
          </a:xfrm>
        </p:spPr>
        <p:txBody>
          <a:bodyPr>
            <a:noAutofit/>
          </a:bodyPr>
          <a:lstStyle/>
          <a:p>
            <a:pPr marL="0" indent="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are added to the church at baptism</a:t>
            </a:r>
          </a:p>
          <a:p>
            <a:pPr marL="0" indent="0" algn="just">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are baptized after repentance</a:t>
            </a:r>
          </a:p>
          <a:p>
            <a:pPr marL="0" indent="0" algn="just">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are baptized after confession</a:t>
            </a:r>
          </a:p>
          <a:p>
            <a:pPr marL="0" indent="0" algn="just">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hinders me from being baptized</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Then Philip said, "If you believe with all your heart, you may." And he answered and said, "I believe that Jesus Christ is the Son of God</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Acts 8:36b-37</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241792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86" y="-703430"/>
            <a:ext cx="12287794" cy="8183671"/>
          </a:xfrm>
          <a:prstGeom prst="rect">
            <a:avLst/>
          </a:prstGeom>
        </p:spPr>
      </p:pic>
      <p:sp>
        <p:nvSpPr>
          <p:cNvPr id="2" name="Title 1"/>
          <p:cNvSpPr>
            <a:spLocks noGrp="1"/>
          </p:cNvSpPr>
          <p:nvPr>
            <p:ph type="title"/>
          </p:nvPr>
        </p:nvSpPr>
        <p:spPr>
          <a:xfrm>
            <a:off x="398705" y="1471749"/>
            <a:ext cx="11321345" cy="6182663"/>
          </a:xfrm>
        </p:spPr>
        <p:txBody>
          <a:bodyPr>
            <a:noAutofit/>
          </a:bodyPr>
          <a:lstStyle/>
          <a:p>
            <a:pPr algn="ctr"/>
            <a:r>
              <a:rPr lang="en-US" sz="8800" dirty="0" smtClean="0">
                <a:ln w="0"/>
                <a:solidFill>
                  <a:schemeClr val="tx1"/>
                </a:solidFill>
                <a:effectLst>
                  <a:glow rad="228600">
                    <a:srgbClr val="000000"/>
                  </a:glow>
                  <a:outerShdw blurRad="38100" dist="19050" dir="2700000" algn="tl" rotWithShape="0">
                    <a:schemeClr val="dk1">
                      <a:alpha val="40000"/>
                    </a:schemeClr>
                  </a:outerShdw>
                </a:effectLst>
              </a:rPr>
              <a:t>Why is a Church Relationship So Important?</a:t>
            </a:r>
            <a:endParaRPr lang="en-US" sz="6000" dirty="0">
              <a:ln w="0"/>
              <a:solidFill>
                <a:schemeClr val="tx1"/>
              </a:solidFill>
              <a:effectLst>
                <a:glow rad="228600">
                  <a:srgbClr val="000000"/>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01316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Were You Added?</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09006" y="1704975"/>
            <a:ext cx="11834948" cy="5348755"/>
          </a:xfrm>
        </p:spPr>
        <p:txBody>
          <a:bodyPr>
            <a:noAutofit/>
          </a:bodyPr>
          <a:lstStyle/>
          <a:p>
            <a:pPr marL="0" indent="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are added to the church at baptism</a:t>
            </a:r>
          </a:p>
          <a:p>
            <a:pPr marL="0" indent="0" algn="just">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are baptized after repentance</a:t>
            </a:r>
          </a:p>
          <a:p>
            <a:pPr marL="0" indent="0" algn="just">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are baptized after confession</a:t>
            </a:r>
          </a:p>
          <a:p>
            <a:pPr marL="0" indent="0" algn="just">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confess because we believe</a:t>
            </a:r>
          </a:p>
          <a:p>
            <a:pPr marL="0" indent="0" algn="just">
              <a:buNone/>
            </a:pPr>
            <a:r>
              <a:rPr lang="en-US" sz="43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If </a:t>
            </a:r>
            <a:r>
              <a:rPr lang="en-US" sz="43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you confess with your mouth the Lord Jesus and believe in your heart that God has raised Him from the dead, you will be saved</a:t>
            </a:r>
            <a:r>
              <a:rPr lang="en-US" sz="43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3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3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Romans </a:t>
            </a:r>
            <a:r>
              <a:rPr lang="en-US" sz="4300" b="1" dirty="0">
                <a:ln w="9525">
                  <a:solidFill>
                    <a:schemeClr val="bg1"/>
                  </a:solidFill>
                  <a:prstDash val="solid"/>
                </a:ln>
                <a:solidFill>
                  <a:schemeClr val="tx1"/>
                </a:solidFill>
                <a:effectLst>
                  <a:outerShdw blurRad="12700" dist="38100" dir="2700000" algn="tl" rotWithShape="0">
                    <a:schemeClr val="bg1">
                      <a:lumMod val="50000"/>
                    </a:schemeClr>
                  </a:outerShdw>
                </a:effectLst>
              </a:rPr>
              <a:t>10:9 </a:t>
            </a:r>
          </a:p>
        </p:txBody>
      </p:sp>
    </p:spTree>
    <p:extLst>
      <p:ext uri="{BB962C8B-B14F-4D97-AF65-F5344CB8AC3E}">
        <p14:creationId xmlns:p14="http://schemas.microsoft.com/office/powerpoint/2010/main" val="3410435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a:t>
            </a:r>
            <a:r>
              <a:rPr lang="en-US" sz="9000" b="1" smtClean="0">
                <a:ln w="9525">
                  <a:solidFill>
                    <a:schemeClr val="bg1"/>
                  </a:solidFill>
                  <a:prstDash val="solid"/>
                </a:ln>
                <a:solidFill>
                  <a:schemeClr val="tx1"/>
                </a:solidFill>
                <a:effectLst>
                  <a:outerShdw blurRad="12700" dist="38100" dir="2700000" algn="tl" rotWithShape="0">
                    <a:schemeClr val="bg1">
                      <a:lumMod val="50000"/>
                    </a:schemeClr>
                  </a:outerShdw>
                </a:effectLst>
              </a:rPr>
              <a:t>Personal Relationship</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choose to obey the Gospel - 1 Peter 4:17</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hear and believe – Romans 10:14</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confess Jesus as Lord – Luke 12:8</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repent of your sins – Acts 2:38</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choose to be baptized – Mark 16:16</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 adds you to the church</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50536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a:t>
            </a:r>
            <a:r>
              <a:rPr lang="en-US" sz="9000" b="1" smtClean="0">
                <a:ln w="9525">
                  <a:solidFill>
                    <a:schemeClr val="bg1"/>
                  </a:solidFill>
                  <a:prstDash val="solid"/>
                </a:ln>
                <a:solidFill>
                  <a:schemeClr val="tx1"/>
                </a:solidFill>
                <a:effectLst>
                  <a:outerShdw blurRad="12700" dist="38100" dir="2700000" algn="tl" rotWithShape="0">
                    <a:schemeClr val="bg1">
                      <a:lumMod val="50000"/>
                    </a:schemeClr>
                  </a:outerShdw>
                </a:effectLst>
              </a:rPr>
              <a:t>Personal Relationship</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And the Lord added to the church daily those who were being saved</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Acts 2:47</a:t>
            </a:r>
          </a:p>
          <a:p>
            <a:pPr marL="0" indent="0" algn="just">
              <a:buClr>
                <a:srgbClr val="FFFFCC"/>
              </a:buClr>
              <a:buSzPct val="75000"/>
              <a:buNone/>
            </a:pP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Now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you are the body of Christ, and members individually</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Corinthians 12:27</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892372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How Important Is This?</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Is being added to the church like a club?</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Paying dues and occasional appearances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Social activities and projects</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Membership is like a heritage</a:t>
            </a:r>
          </a:p>
          <a:p>
            <a:pPr marL="0" indent="0" algn="just">
              <a:buClr>
                <a:srgbClr val="FFFFCC"/>
              </a:buClr>
              <a:buSzPct val="75000"/>
              <a:buNone/>
            </a:pP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None of this is accurate!</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9059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Salvation: A Team Sport</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Bear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one another's burdens, and so fulfill the law of Christ</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Galatians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6:2 </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68066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Salvation: A Team Sport</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And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let us consider one another in order to stir up love and good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works,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not forsaking the assembling of ourselves together, as is the manner of some, but exhorting one another, and so much the more as you see the Day approaching</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Hebrews 10:24-25</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57854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Salvation: A Team Sport</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rmAutofit/>
          </a:bodyPr>
          <a:lstStyle/>
          <a:p>
            <a:pPr marL="0" indent="0" algn="just">
              <a:buClr>
                <a:srgbClr val="FFFFCC"/>
              </a:buClr>
              <a:buSzPct val="75000"/>
              <a:buNone/>
            </a:pP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know that we have passed from death to life, because we love the brethren. He who does not love his brother abides in death</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John 3:14</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898611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408710</TotalTime>
  <Words>1256</Words>
  <Application>Microsoft Office PowerPoint</Application>
  <PresentationFormat>Widescreen</PresentationFormat>
  <Paragraphs>175</Paragraphs>
  <Slides>30</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Bell MT</vt:lpstr>
      <vt:lpstr>Calibri</vt:lpstr>
      <vt:lpstr>Depth</vt:lpstr>
      <vt:lpstr>Welcome!</vt:lpstr>
      <vt:lpstr>PowerPoint Presentation</vt:lpstr>
      <vt:lpstr>Why is a Church Relationship So Important?</vt:lpstr>
      <vt:lpstr>A Personal Relationship</vt:lpstr>
      <vt:lpstr>A Personal Relationship</vt:lpstr>
      <vt:lpstr>How Important Is This?</vt:lpstr>
      <vt:lpstr>Salvation: A Team Sport</vt:lpstr>
      <vt:lpstr>Salvation: A Team Sport</vt:lpstr>
      <vt:lpstr>Salvation: A Team Sport</vt:lpstr>
      <vt:lpstr>Salvation: A Team Sport</vt:lpstr>
      <vt:lpstr>A Matter of Judgment</vt:lpstr>
      <vt:lpstr>A Matter of Judgment</vt:lpstr>
      <vt:lpstr>A Matter of Judgment</vt:lpstr>
      <vt:lpstr>A Matter of Judgment</vt:lpstr>
      <vt:lpstr>The Worship of God</vt:lpstr>
      <vt:lpstr>The Worship of God</vt:lpstr>
      <vt:lpstr>The Worship of God</vt:lpstr>
      <vt:lpstr>The Worship of God</vt:lpstr>
      <vt:lpstr>Fulfilling Your Purpose</vt:lpstr>
      <vt:lpstr>Fulfilling Your Purpose</vt:lpstr>
      <vt:lpstr>Fulfilling Your Purpose</vt:lpstr>
      <vt:lpstr>The Family of God</vt:lpstr>
      <vt:lpstr>The Family of God</vt:lpstr>
      <vt:lpstr>The Family of God</vt:lpstr>
      <vt:lpstr>A Church Relationship Is Important</vt:lpstr>
      <vt:lpstr>PowerPoint Presentation</vt:lpstr>
      <vt:lpstr>Were You Added?</vt:lpstr>
      <vt:lpstr>Were You Added?</vt:lpstr>
      <vt:lpstr>Were You Added?</vt:lpstr>
      <vt:lpstr>Were You Added?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1305</cp:revision>
  <dcterms:created xsi:type="dcterms:W3CDTF">2016-12-20T17:11:47Z</dcterms:created>
  <dcterms:modified xsi:type="dcterms:W3CDTF">2021-01-24T04:42:52Z</dcterms:modified>
</cp:coreProperties>
</file>